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DESIGN REVIEW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DESIGN REVIEW</a:t>
            </a:r>
            <a:endParaRPr lang="en-US" sz="1100" dirty="0"/>
          </a:p>
        </p:txBody>
      </p:sp>
      <p:sp>
        <p:nvSpPr>
          <p:cNvPr id="4" name="The Window Room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 Room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1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pic>
        <p:nvPicPr>
          <p:cNvPr id="8" name="Image 0" descr="Room concept image; AI-generated illustrative imag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69000" y="1460500"/>
            <a:ext cx="5765800" cy="3835400"/>
          </a:xfrm>
          <a:prstGeom prst="rect">
            <a:avLst/>
          </a:prstGeom>
        </p:spPr>
      </p:pic>
      <p:sp>
        <p:nvSpPr>
          <p:cNvPr id="9" name="One review. A clear decision."/>
          <p:cNvSpPr/>
          <p:nvPr/>
        </p:nvSpPr>
        <p:spPr>
          <a:xfrm>
            <a:off x="457200" y="1612900"/>
            <a:ext cx="4978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review. A clear decision.</a:t>
            </a:r>
            <a:endParaRPr lang="en-US" sz="2500" dirty="0"/>
          </a:p>
        </p:txBody>
      </p:sp>
      <p:sp>
        <p:nvSpPr>
          <p:cNvPr id="10" name="Discuss the material direction for a room to read, gather and store ev"/>
          <p:cNvSpPr/>
          <p:nvPr/>
        </p:nvSpPr>
        <p:spPr>
          <a:xfrm>
            <a:off x="457200" y="2463800"/>
            <a:ext cx="4851400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 the material direction for a room to read, gather and store everyday belongings.</a:t>
            </a:r>
            <a:endParaRPr lang="en-US" sz="1900" dirty="0"/>
          </a:p>
          <a:p>
            <a:pPr indent="0" marL="0">
              <a:lnSpc>
                <a:spcPct val="108000"/>
              </a:lnSpc>
              <a:buNone/>
            </a:pPr>
            <a:endParaRPr lang="en-US" sz="19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Oak continues into the illustrative drawings.</a:t>
            </a:r>
            <a:endParaRPr lang="en-US" sz="1900" dirty="0"/>
          </a:p>
        </p:txBody>
      </p:sp>
      <p:sp>
        <p:nvSpPr>
          <p:cNvPr id="11" name="Example scope: concept discussion only. Survey, supplier selection and"/>
          <p:cNvSpPr/>
          <p:nvPr/>
        </p:nvSpPr>
        <p:spPr>
          <a:xfrm>
            <a:off x="457200" y="4826000"/>
            <a:ext cx="4953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scope: concept discussion only.</a:t>
            </a:r>
            <a:endParaRPr lang="en-US" sz="1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Survey, supplier selection and technical review remain outstanding.</a:t>
            </a:r>
            <a:endParaRPr lang="en-US" sz="1600" dirty="0"/>
          </a:p>
        </p:txBody>
      </p:sp>
      <p:sp>
        <p:nvSpPr>
          <p:cNvPr id="12" name="AI-generated illustration. Not verified application output or complete"/>
          <p:cNvSpPr/>
          <p:nvPr/>
        </p:nvSpPr>
        <p:spPr>
          <a:xfrm>
            <a:off x="5969000" y="5524500"/>
            <a:ext cx="5765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AI-generated illustration. Not verified application output or completed client work.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INPUTS &amp;amp; BOUNDARIES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INPUTS &amp; BOUNDARIES</a:t>
            </a:r>
            <a:endParaRPr lang="en-US" sz="1100" dirty="0"/>
          </a:p>
        </p:txBody>
      </p:sp>
      <p:sp>
        <p:nvSpPr>
          <p:cNvPr id="4" name="Keep the brief in view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brief in view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2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17780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Priorities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</a:t>
            </a:r>
            <a:endParaRPr lang="en-US" sz="1800" dirty="0"/>
          </a:p>
        </p:txBody>
      </p:sp>
      <p:sp>
        <p:nvSpPr>
          <p:cNvPr id="10" name="Reading, conversation and storage. Confirm the household routines behi"/>
          <p:cNvSpPr/>
          <p:nvPr/>
        </p:nvSpPr>
        <p:spPr>
          <a:xfrm>
            <a:off x="685800" y="2171700"/>
            <a:ext cx="5003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conversation and storage. Confirm the household routines behind each activity.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17780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tained conditions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Retained conditions</a:t>
            </a:r>
            <a:endParaRPr lang="en-US" sz="1800" dirty="0"/>
          </a:p>
        </p:txBody>
      </p:sp>
      <p:sp>
        <p:nvSpPr>
          <p:cNvPr id="13" name="Existing oak floor, window and entrance positions. Condition and dimen"/>
          <p:cNvSpPr/>
          <p:nvPr/>
        </p:nvSpPr>
        <p:spPr>
          <a:xfrm>
            <a:off x="6502400" y="2171700"/>
            <a:ext cx="5003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oak floor, window and entrance positions. Condition and dimensions need verification.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632200"/>
            <a:ext cx="5461000" cy="22098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Source information"/>
          <p:cNvSpPr/>
          <p:nvPr/>
        </p:nvSpPr>
        <p:spPr>
          <a:xfrm>
            <a:off x="685800" y="3835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information</a:t>
            </a:r>
            <a:endParaRPr lang="en-US" sz="1800" dirty="0"/>
          </a:p>
        </p:txBody>
      </p:sp>
      <p:sp>
        <p:nvSpPr>
          <p:cNvPr id="16" name="Nominal room: 5000 x 4000 mm. This is teaching data, not a measured su"/>
          <p:cNvSpPr/>
          <p:nvPr/>
        </p:nvSpPr>
        <p:spPr>
          <a:xfrm>
            <a:off x="685800" y="4305300"/>
            <a:ext cx="50038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Nominal room: 5000 x 4000 mm. This is teaching data, not a measured survey.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73800" y="3632200"/>
            <a:ext cx="5461000" cy="22098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8" name="Outside this review"/>
          <p:cNvSpPr/>
          <p:nvPr/>
        </p:nvSpPr>
        <p:spPr>
          <a:xfrm>
            <a:off x="6502400" y="3835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this review</a:t>
            </a:r>
            <a:endParaRPr lang="en-US" sz="1800" dirty="0"/>
          </a:p>
        </p:txBody>
      </p:sp>
      <p:sp>
        <p:nvSpPr>
          <p:cNvPr id="19" name="No product approval, purchase authorization or construction instructio"/>
          <p:cNvSpPr/>
          <p:nvPr/>
        </p:nvSpPr>
        <p:spPr>
          <a:xfrm>
            <a:off x="6502400" y="4305300"/>
            <a:ext cx="50038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product approval, purchase authorization or construction instruction. Budget and dates are unresolved.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MATERIAL DIREC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MATERIAL DIRECTION</a:t>
            </a:r>
            <a:endParaRPr lang="en-US" sz="1100" dirty="0"/>
          </a:p>
        </p:txBody>
      </p:sp>
      <p:sp>
        <p:nvSpPr>
          <p:cNvPr id="4" name="Quiet Oak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Oak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3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8" name="Image 0" descr="Concept image; AI-generated illustrative imag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473200"/>
            <a:ext cx="5588000" cy="3733800"/>
          </a:xfrm>
          <a:prstGeom prst="rect">
            <a:avLst/>
          </a:prstGeom>
        </p:spPr>
      </p:pic>
      <p:sp>
        <p:nvSpPr>
          <p:cNvPr id="9" name="Selected illustrative direction. Retain the oak floor; explore pale oa"/>
          <p:cNvSpPr/>
          <p:nvPr/>
        </p:nvSpPr>
        <p:spPr>
          <a:xfrm>
            <a:off x="457200" y="5384800"/>
            <a:ext cx="5588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illustrative direction. Retain the oak floor; explore pale oak, mineral walls and linen.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77000" y="1473200"/>
            <a:ext cx="1168400" cy="736600"/>
          </a:xfrm>
          <a:prstGeom prst="rect">
            <a:avLst/>
          </a:prstGeom>
          <a:solidFill>
            <a:srgbClr val="C9B18B"/>
          </a:solidFill>
          <a:ln w="12700">
            <a:solidFill>
              <a:srgbClr val="C9B18B"/>
            </a:solidFill>
            <a:prstDash val="solid"/>
          </a:ln>
        </p:spPr>
      </p:sp>
      <p:sp>
        <p:nvSpPr>
          <p:cNvPr id="11" name="Retained oak"/>
          <p:cNvSpPr/>
          <p:nvPr/>
        </p:nvSpPr>
        <p:spPr>
          <a:xfrm>
            <a:off x="6477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Retained oak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810500" y="1473200"/>
            <a:ext cx="1168400" cy="736600"/>
          </a:xfrm>
          <a:prstGeom prst="rect">
            <a:avLst/>
          </a:prstGeom>
          <a:solidFill>
            <a:srgbClr val="DFC9A8"/>
          </a:solidFill>
          <a:ln w="12700">
            <a:solidFill>
              <a:srgbClr val="DFC9A8"/>
            </a:solidFill>
            <a:prstDash val="solid"/>
          </a:ln>
        </p:spPr>
      </p:sp>
      <p:sp>
        <p:nvSpPr>
          <p:cNvPr id="13" name="Pale joinery"/>
          <p:cNvSpPr/>
          <p:nvPr/>
        </p:nvSpPr>
        <p:spPr>
          <a:xfrm>
            <a:off x="7810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 joinery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144000" y="1473200"/>
            <a:ext cx="1168400" cy="736600"/>
          </a:xfrm>
          <a:prstGeom prst="rect">
            <a:avLst/>
          </a:prstGeom>
          <a:solidFill>
            <a:srgbClr val="E3DFD2"/>
          </a:solidFill>
          <a:ln w="12700">
            <a:solidFill>
              <a:srgbClr val="E3DFD2"/>
            </a:solidFill>
            <a:prstDash val="solid"/>
          </a:ln>
        </p:spPr>
      </p:sp>
      <p:sp>
        <p:nvSpPr>
          <p:cNvPr id="15" name="Mineral wall"/>
          <p:cNvSpPr/>
          <p:nvPr/>
        </p:nvSpPr>
        <p:spPr>
          <a:xfrm>
            <a:off x="9144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wall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0477500" y="1473200"/>
            <a:ext cx="1168400" cy="736600"/>
          </a:xfrm>
          <a:prstGeom prst="rect">
            <a:avLst/>
          </a:prstGeom>
          <a:solidFill>
            <a:srgbClr val="B9B1A0"/>
          </a:solidFill>
          <a:ln w="12700">
            <a:solidFill>
              <a:srgbClr val="B9B1A0"/>
            </a:solidFill>
            <a:prstDash val="solid"/>
          </a:ln>
        </p:spPr>
      </p:sp>
      <p:sp>
        <p:nvSpPr>
          <p:cNvPr id="17" name="Linen study"/>
          <p:cNvSpPr/>
          <p:nvPr/>
        </p:nvSpPr>
        <p:spPr>
          <a:xfrm>
            <a:off x="10477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Linen study</a:t>
            </a:r>
            <a:endParaRPr lang="en-US" sz="1200" dirty="0"/>
          </a:p>
        </p:txBody>
      </p:sp>
      <p:sp>
        <p:nvSpPr>
          <p:cNvPr id="18" name="The design argument"/>
          <p:cNvSpPr/>
          <p:nvPr/>
        </p:nvSpPr>
        <p:spPr>
          <a:xfrm>
            <a:off x="6477000" y="3009900"/>
            <a:ext cx="5130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design argument</a:t>
            </a:r>
            <a:endParaRPr lang="en-US" sz="1900" dirty="0"/>
          </a:p>
        </p:txBody>
      </p:sp>
      <p:sp>
        <p:nvSpPr>
          <p:cNvPr id="19" name="A lighter material relationship supports reading and conversation whil"/>
          <p:cNvSpPr/>
          <p:nvPr/>
        </p:nvSpPr>
        <p:spPr>
          <a:xfrm>
            <a:off x="6477000" y="3530600"/>
            <a:ext cx="51308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lighter material relationship supports reading and conversation while keeping the existing floor as the anchor.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477000" y="4889500"/>
            <a:ext cx="5257800" cy="12319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21" name="Palette swatches are illustrative, not physical samples. AI-generated "/>
          <p:cNvSpPr/>
          <p:nvPr/>
        </p:nvSpPr>
        <p:spPr>
          <a:xfrm>
            <a:off x="6680200" y="5067300"/>
            <a:ext cx="48514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Palette swatches are illustrative, not physical samples. AI-generated room imagery. Product, cost and technical suitability remain unresolved.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MATERIAL DIREC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MATERIAL DIRECTION</a:t>
            </a:r>
            <a:endParaRPr lang="en-US" sz="1100" dirty="0"/>
          </a:p>
        </p:txBody>
      </p:sp>
      <p:sp>
        <p:nvSpPr>
          <p:cNvPr id="4" name="Deep Olive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Olive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4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pic>
        <p:nvPicPr>
          <p:cNvPr id="8" name="Image 0" descr="Concept image; AI-generated illustrative imag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473200"/>
            <a:ext cx="5588000" cy="3733800"/>
          </a:xfrm>
          <a:prstGeom prst="rect">
            <a:avLst/>
          </a:prstGeom>
        </p:spPr>
      </p:pic>
      <p:sp>
        <p:nvSpPr>
          <p:cNvPr id="9" name="Alternative study only. Darker joinery and olive upholstery; keep the "/>
          <p:cNvSpPr/>
          <p:nvPr/>
        </p:nvSpPr>
        <p:spPr>
          <a:xfrm>
            <a:off x="457200" y="5384800"/>
            <a:ext cx="5588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study only. Darker joinery and olive upholstery; keep the same room and brief.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77000" y="1473200"/>
            <a:ext cx="1168400" cy="736600"/>
          </a:xfrm>
          <a:prstGeom prst="rect">
            <a:avLst/>
          </a:prstGeom>
          <a:solidFill>
            <a:srgbClr val="C9B18B"/>
          </a:solidFill>
          <a:ln w="12700">
            <a:solidFill>
              <a:srgbClr val="C9B18B"/>
            </a:solidFill>
            <a:prstDash val="solid"/>
          </a:ln>
        </p:spPr>
      </p:sp>
      <p:sp>
        <p:nvSpPr>
          <p:cNvPr id="11" name="Retained oak"/>
          <p:cNvSpPr/>
          <p:nvPr/>
        </p:nvSpPr>
        <p:spPr>
          <a:xfrm>
            <a:off x="6477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Retained oak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810500" y="1473200"/>
            <a:ext cx="1168400" cy="736600"/>
          </a:xfrm>
          <a:prstGeom prst="rect">
            <a:avLst/>
          </a:prstGeom>
          <a:solidFill>
            <a:srgbClr val="514637"/>
          </a:solidFill>
          <a:ln w="12700">
            <a:solidFill>
              <a:srgbClr val="514637"/>
            </a:solidFill>
            <a:prstDash val="solid"/>
          </a:ln>
        </p:spPr>
      </p:sp>
      <p:sp>
        <p:nvSpPr>
          <p:cNvPr id="13" name="Dark joinery"/>
          <p:cNvSpPr/>
          <p:nvPr/>
        </p:nvSpPr>
        <p:spPr>
          <a:xfrm>
            <a:off x="7810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joinery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144000" y="1473200"/>
            <a:ext cx="1168400" cy="736600"/>
          </a:xfrm>
          <a:prstGeom prst="rect">
            <a:avLst/>
          </a:prstGeom>
          <a:solidFill>
            <a:srgbClr val="777C5A"/>
          </a:solidFill>
          <a:ln w="12700">
            <a:solidFill>
              <a:srgbClr val="777C5A"/>
            </a:solidFill>
            <a:prstDash val="solid"/>
          </a:ln>
        </p:spPr>
      </p:sp>
      <p:sp>
        <p:nvSpPr>
          <p:cNvPr id="15" name="Olive textile"/>
          <p:cNvSpPr/>
          <p:nvPr/>
        </p:nvSpPr>
        <p:spPr>
          <a:xfrm>
            <a:off x="9144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Olive textile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0477500" y="1473200"/>
            <a:ext cx="1168400" cy="736600"/>
          </a:xfrm>
          <a:prstGeom prst="rect">
            <a:avLst/>
          </a:prstGeom>
          <a:solidFill>
            <a:srgbClr val="D9D3C4"/>
          </a:solidFill>
          <a:ln w="12700">
            <a:solidFill>
              <a:srgbClr val="D9D3C4"/>
            </a:solidFill>
            <a:prstDash val="solid"/>
          </a:ln>
        </p:spPr>
      </p:sp>
      <p:sp>
        <p:nvSpPr>
          <p:cNvPr id="17" name="Warm neutral"/>
          <p:cNvSpPr/>
          <p:nvPr/>
        </p:nvSpPr>
        <p:spPr>
          <a:xfrm>
            <a:off x="10477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neutral</a:t>
            </a:r>
            <a:endParaRPr lang="en-US" sz="1200" dirty="0"/>
          </a:p>
        </p:txBody>
      </p:sp>
      <p:sp>
        <p:nvSpPr>
          <p:cNvPr id="18" name="The design argument"/>
          <p:cNvSpPr/>
          <p:nvPr/>
        </p:nvSpPr>
        <p:spPr>
          <a:xfrm>
            <a:off x="6477000" y="3009900"/>
            <a:ext cx="5130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design argument</a:t>
            </a:r>
            <a:endParaRPr lang="en-US" sz="1900" dirty="0"/>
          </a:p>
        </p:txBody>
      </p:sp>
      <p:sp>
        <p:nvSpPr>
          <p:cNvPr id="19" name="A deeper contrast tests the atmosphere without silently changing the r"/>
          <p:cNvSpPr/>
          <p:nvPr/>
        </p:nvSpPr>
        <p:spPr>
          <a:xfrm>
            <a:off x="6477000" y="3530600"/>
            <a:ext cx="51308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deeper contrast tests the atmosphere without silently changing the retained floor, openings or activities.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477000" y="4889500"/>
            <a:ext cx="5257800" cy="12319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21" name="Palette swatches are illustrative, not physical samples. AI-generated "/>
          <p:cNvSpPr/>
          <p:nvPr/>
        </p:nvSpPr>
        <p:spPr>
          <a:xfrm>
            <a:off x="6680200" y="5067300"/>
            <a:ext cx="48514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Palette swatches are illustrative, not physical samples. AI-generated room imagery. Product, cost and technical suitability remain unresolved.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EDITABLE REFERENCE DIAGRAM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EDITABLE REFERENCE DIAGRAM</a:t>
            </a:r>
            <a:endParaRPr lang="en-US" sz="1100" dirty="0"/>
          </a:p>
        </p:txBody>
      </p:sp>
      <p:sp>
        <p:nvSpPr>
          <p:cNvPr id="4" name="Connect the layout to the records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the layout to the records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5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60400" y="1549400"/>
            <a:ext cx="5181600" cy="4013200"/>
          </a:xfrm>
          <a:prstGeom prst="rect">
            <a:avLst/>
          </a:prstGeom>
          <a:solidFill>
            <a:srgbClr val="F5F1E9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7600" y="3860800"/>
            <a:ext cx="2222500" cy="876300"/>
          </a:xfrm>
          <a:prstGeom prst="rect">
            <a:avLst/>
          </a:prstGeom>
          <a:solidFill>
            <a:srgbClr val="D8C7B0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03700" y="2425700"/>
            <a:ext cx="825500" cy="825500"/>
          </a:xfrm>
          <a:prstGeom prst="rect">
            <a:avLst/>
          </a:prstGeom>
          <a:solidFill>
            <a:srgbClr val="C0B7A8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4700" y="1854200"/>
            <a:ext cx="342900" cy="1625600"/>
          </a:xfrm>
          <a:prstGeom prst="rect">
            <a:avLst/>
          </a:prstGeom>
          <a:solidFill>
            <a:srgbClr val="BBA27E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2" name="F-01 / sofa"/>
          <p:cNvSpPr/>
          <p:nvPr/>
        </p:nvSpPr>
        <p:spPr>
          <a:xfrm>
            <a:off x="1308100" y="4114800"/>
            <a:ext cx="1803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F-01 / sofa</a:t>
            </a:r>
            <a:endParaRPr lang="en-US" sz="1700" dirty="0"/>
          </a:p>
        </p:txBody>
      </p:sp>
      <p:sp>
        <p:nvSpPr>
          <p:cNvPr id="13" name="F-02"/>
          <p:cNvSpPr/>
          <p:nvPr/>
        </p:nvSpPr>
        <p:spPr>
          <a:xfrm>
            <a:off x="4216400" y="2667000"/>
            <a:ext cx="81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F-02</a:t>
            </a:r>
            <a:endParaRPr lang="en-US" sz="1400" dirty="0"/>
          </a:p>
        </p:txBody>
      </p:sp>
      <p:sp>
        <p:nvSpPr>
          <p:cNvPr id="14" name="J-01 / storage on west wall"/>
          <p:cNvSpPr/>
          <p:nvPr/>
        </p:nvSpPr>
        <p:spPr>
          <a:xfrm>
            <a:off x="1422400" y="1930400"/>
            <a:ext cx="32639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J-01 / storage on west wall</a:t>
            </a:r>
            <a:endParaRPr lang="en-US" sz="1600" dirty="0"/>
          </a:p>
        </p:txBody>
      </p:sp>
      <p:sp>
        <p:nvSpPr>
          <p:cNvPr id="15" name="Diagram only. Do not scale or use for installation."/>
          <p:cNvSpPr/>
          <p:nvPr/>
        </p:nvSpPr>
        <p:spPr>
          <a:xfrm>
            <a:off x="660400" y="5727700"/>
            <a:ext cx="52832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Diagram only. Do not scale or use for installation.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0" y="1562100"/>
            <a:ext cx="5334000" cy="31115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7" name="Cross-check before advancing"/>
          <p:cNvSpPr/>
          <p:nvPr/>
        </p:nvSpPr>
        <p:spPr>
          <a:xfrm>
            <a:off x="6629400" y="1765300"/>
            <a:ext cx="4876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Cross-check before advancing</a:t>
            </a:r>
            <a:endParaRPr lang="en-US" sz="1800" dirty="0"/>
          </a:p>
        </p:txBody>
      </p:sp>
      <p:sp>
        <p:nvSpPr>
          <p:cNvPr id="18" name="F-01: final product and dimensions unresolved. F-02: seating location "/>
          <p:cNvSpPr/>
          <p:nvPr/>
        </p:nvSpPr>
        <p:spPr>
          <a:xfrm>
            <a:off x="6629400" y="2235200"/>
            <a:ext cx="4876800" cy="232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F-01: final product and dimensions unresolved.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F-02: seating location to review.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J-01: coordinate plan and elevation.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WR-01 / WR-02: illustrative, revision R0.</a:t>
            </a:r>
            <a:endParaRPr lang="en-US" sz="1500" dirty="0"/>
          </a:p>
        </p:txBody>
      </p:sp>
      <p:sp>
        <p:nvSpPr>
          <p:cNvPr id="19" name="All shapes and labels on this slide are editable. Replace this teachin"/>
          <p:cNvSpPr/>
          <p:nvPr/>
        </p:nvSpPr>
        <p:spPr>
          <a:xfrm>
            <a:off x="6604000" y="5016500"/>
            <a:ext cx="49149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shapes and labels on this slide are editable. Replace this teaching diagram with reviewed project information.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SELECTION &amp;amp; COORDINA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SELECTION &amp; COORDINATION</a:t>
            </a:r>
            <a:endParaRPr lang="en-US" sz="1100" dirty="0"/>
          </a:p>
        </p:txBody>
      </p:sp>
      <p:sp>
        <p:nvSpPr>
          <p:cNvPr id="4" name="Make the open questions visible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the open questions visible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6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Reference / selection"/>
          <p:cNvSpPr/>
          <p:nvPr/>
        </p:nvSpPr>
        <p:spPr>
          <a:xfrm>
            <a:off x="622300" y="1587500"/>
            <a:ext cx="3276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/ selection</a:t>
            </a:r>
            <a:endParaRPr lang="en-US" sz="1600" dirty="0"/>
          </a:p>
        </p:txBody>
      </p:sp>
      <p:sp>
        <p:nvSpPr>
          <p:cNvPr id="9" name="Next information request"/>
          <p:cNvSpPr/>
          <p:nvPr/>
        </p:nvSpPr>
        <p:spPr>
          <a:xfrm>
            <a:off x="4140200" y="1587500"/>
            <a:ext cx="4902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information request</a:t>
            </a:r>
            <a:endParaRPr lang="en-US" sz="1600" dirty="0"/>
          </a:p>
        </p:txBody>
      </p:sp>
      <p:sp>
        <p:nvSpPr>
          <p:cNvPr id="10" name="Status"/>
          <p:cNvSpPr/>
          <p:nvPr/>
        </p:nvSpPr>
        <p:spPr>
          <a:xfrm>
            <a:off x="9271000" y="15875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2082800"/>
            <a:ext cx="11277600" cy="774700"/>
          </a:xfrm>
          <a:prstGeom prst="rect">
            <a:avLst/>
          </a:prstGeom>
          <a:solidFill>
            <a:srgbClr val="E5DFD4"/>
          </a:solidFill>
          <a:ln w="12700">
            <a:solidFill>
              <a:srgbClr val="E5DFD4"/>
            </a:solidFill>
            <a:prstDash val="solid"/>
          </a:ln>
        </p:spPr>
      </p:sp>
      <p:sp>
        <p:nvSpPr>
          <p:cNvPr id="12" name="F-01 / proposed sofa"/>
          <p:cNvSpPr/>
          <p:nvPr/>
        </p:nvSpPr>
        <p:spPr>
          <a:xfrm>
            <a:off x="622300" y="21971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F-01 / proposed sofa</a:t>
            </a:r>
            <a:endParaRPr lang="en-US" sz="1500" dirty="0"/>
          </a:p>
        </p:txBody>
      </p:sp>
      <p:sp>
        <p:nvSpPr>
          <p:cNvPr id="13" name="Final model, dimensions and fabric"/>
          <p:cNvSpPr/>
          <p:nvPr/>
        </p:nvSpPr>
        <p:spPr>
          <a:xfrm>
            <a:off x="4140200" y="21971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model, dimensions and fabric</a:t>
            </a:r>
            <a:endParaRPr lang="en-US" sz="1500" dirty="0"/>
          </a:p>
        </p:txBody>
      </p:sp>
      <p:sp>
        <p:nvSpPr>
          <p:cNvPr id="14" name="Pending review"/>
          <p:cNvSpPr/>
          <p:nvPr/>
        </p:nvSpPr>
        <p:spPr>
          <a:xfrm>
            <a:off x="9271000" y="21971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 review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959100"/>
            <a:ext cx="11277600" cy="774700"/>
          </a:xfrm>
          <a:prstGeom prst="rect">
            <a:avLst/>
          </a:prstGeom>
          <a:solidFill>
            <a:srgbClr val="EEE9DF"/>
          </a:solidFill>
          <a:ln w="12700">
            <a:solidFill>
              <a:srgbClr val="EEE9DF"/>
            </a:solidFill>
            <a:prstDash val="solid"/>
          </a:ln>
        </p:spPr>
      </p:sp>
      <p:sp>
        <p:nvSpPr>
          <p:cNvPr id="16" name="J-01 / pale oak joinery"/>
          <p:cNvSpPr/>
          <p:nvPr/>
        </p:nvSpPr>
        <p:spPr>
          <a:xfrm>
            <a:off x="622300" y="30734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J-01 / pale oak joinery</a:t>
            </a:r>
            <a:endParaRPr lang="en-US" sz="1500" dirty="0"/>
          </a:p>
        </p:txBody>
      </p:sp>
      <p:sp>
        <p:nvSpPr>
          <p:cNvPr id="17" name="Fabrication details and site interfaces"/>
          <p:cNvSpPr/>
          <p:nvPr/>
        </p:nvSpPr>
        <p:spPr>
          <a:xfrm>
            <a:off x="4140200" y="30734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Fabrication details and site interfaces</a:t>
            </a:r>
            <a:endParaRPr lang="en-US" sz="1500" dirty="0"/>
          </a:p>
        </p:txBody>
      </p:sp>
      <p:sp>
        <p:nvSpPr>
          <p:cNvPr id="18" name="Pending review"/>
          <p:cNvSpPr/>
          <p:nvPr/>
        </p:nvSpPr>
        <p:spPr>
          <a:xfrm>
            <a:off x="9271000" y="30734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Pending review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57200" y="3835400"/>
            <a:ext cx="11277600" cy="774700"/>
          </a:xfrm>
          <a:prstGeom prst="rect">
            <a:avLst/>
          </a:prstGeom>
          <a:solidFill>
            <a:srgbClr val="E5DFD4"/>
          </a:solidFill>
          <a:ln w="12700">
            <a:solidFill>
              <a:srgbClr val="E5DFD4"/>
            </a:solidFill>
            <a:prstDash val="solid"/>
          </a:ln>
        </p:spPr>
      </p:sp>
      <p:sp>
        <p:nvSpPr>
          <p:cNvPr id="20" name="FIN-01 / retained floor"/>
          <p:cNvSpPr/>
          <p:nvPr/>
        </p:nvSpPr>
        <p:spPr>
          <a:xfrm>
            <a:off x="622300" y="39497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FIN-01 / retained floor</a:t>
            </a:r>
            <a:endParaRPr lang="en-US" sz="1500" dirty="0"/>
          </a:p>
        </p:txBody>
      </p:sp>
      <p:sp>
        <p:nvSpPr>
          <p:cNvPr id="21" name="Existing condition and protection"/>
          <p:cNvSpPr/>
          <p:nvPr/>
        </p:nvSpPr>
        <p:spPr>
          <a:xfrm>
            <a:off x="4140200" y="39497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condition and protection</a:t>
            </a:r>
            <a:endParaRPr lang="en-US" sz="1500" dirty="0"/>
          </a:p>
        </p:txBody>
      </p:sp>
      <p:sp>
        <p:nvSpPr>
          <p:cNvPr id="22" name="Survey needed"/>
          <p:cNvSpPr/>
          <p:nvPr/>
        </p:nvSpPr>
        <p:spPr>
          <a:xfrm>
            <a:off x="9271000" y="39497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needed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57200" y="4711700"/>
            <a:ext cx="11277600" cy="774700"/>
          </a:xfrm>
          <a:prstGeom prst="rect">
            <a:avLst/>
          </a:prstGeom>
          <a:solidFill>
            <a:srgbClr val="EEE9DF"/>
          </a:solidFill>
          <a:ln w="12700">
            <a:solidFill>
              <a:srgbClr val="EEE9DF"/>
            </a:solidFill>
            <a:prstDash val="solid"/>
          </a:ln>
        </p:spPr>
      </p:sp>
      <p:sp>
        <p:nvSpPr>
          <p:cNvPr id="24" name="FIN-02 / wall finish"/>
          <p:cNvSpPr/>
          <p:nvPr/>
        </p:nvSpPr>
        <p:spPr>
          <a:xfrm>
            <a:off x="622300" y="48260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FIN-02 / wall finish</a:t>
            </a:r>
            <a:endParaRPr lang="en-US" sz="1500" dirty="0"/>
          </a:p>
        </p:txBody>
      </p:sp>
      <p:sp>
        <p:nvSpPr>
          <p:cNvPr id="25" name="Area, substrate and actual product"/>
          <p:cNvSpPr/>
          <p:nvPr/>
        </p:nvSpPr>
        <p:spPr>
          <a:xfrm>
            <a:off x="4140200" y="48260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Area, substrate and actual product</a:t>
            </a:r>
            <a:endParaRPr lang="en-US" sz="1500" dirty="0"/>
          </a:p>
        </p:txBody>
      </p:sp>
      <p:sp>
        <p:nvSpPr>
          <p:cNvPr id="26" name="Not specified"/>
          <p:cNvSpPr/>
          <p:nvPr/>
        </p:nvSpPr>
        <p:spPr>
          <a:xfrm>
            <a:off x="9271000" y="48260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specified</a:t>
            </a:r>
            <a:endParaRPr lang="en-US" sz="1500" dirty="0"/>
          </a:p>
        </p:txBody>
      </p:sp>
      <p:sp>
        <p:nvSpPr>
          <p:cNvPr id="27" name="Keep the same references in the spec sheet, FF&amp;amp;E schedule and finish s"/>
          <p:cNvSpPr/>
          <p:nvPr/>
        </p:nvSpPr>
        <p:spPr>
          <a:xfrm>
            <a:off x="457200" y="5803900"/>
            <a:ext cx="112776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same references in the spec sheet, FF&amp;E schedule and finish schedule.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FEEDBACK &amp;amp; APPROVAL SCOPE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FEEDBACK &amp; APPROVAL SCOPE</a:t>
            </a:r>
            <a:endParaRPr lang="en-US" sz="1100" dirty="0"/>
          </a:p>
        </p:txBody>
      </p:sp>
      <p:sp>
        <p:nvSpPr>
          <p:cNvPr id="4" name="Record the decision separately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the decision separately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7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19304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Decision requested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800" dirty="0"/>
          </a:p>
        </p:txBody>
      </p:sp>
      <p:sp>
        <p:nvSpPr>
          <p:cNvPr id="10" name="Which material direction should be developed? Confirm the reasons, inc"/>
          <p:cNvSpPr/>
          <p:nvPr/>
        </p:nvSpPr>
        <p:spPr>
          <a:xfrm>
            <a:off x="685800" y="2171700"/>
            <a:ext cx="500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material direction should be developed? Confirm the reasons, including any elements requiring another study.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19304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sponse and owner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and owner</a:t>
            </a:r>
            <a:endParaRPr lang="en-US" sz="1800" dirty="0"/>
          </a:p>
        </p:txBody>
      </p:sp>
      <p:sp>
        <p:nvSpPr>
          <p:cNvPr id="13" name="No actual client response is represented. Record the appointed decisio"/>
          <p:cNvSpPr/>
          <p:nvPr/>
        </p:nvSpPr>
        <p:spPr>
          <a:xfrm>
            <a:off x="6502400" y="2171700"/>
            <a:ext cx="500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actual client response is represented. Record the appointed decision-maker and feedback in your own project record.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759200"/>
            <a:ext cx="5461000" cy="21336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Affected records"/>
          <p:cNvSpPr/>
          <p:nvPr/>
        </p:nvSpPr>
        <p:spPr>
          <a:xfrm>
            <a:off x="685800" y="3962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Affected records</a:t>
            </a:r>
            <a:endParaRPr lang="en-US" sz="1800" dirty="0"/>
          </a:p>
        </p:txBody>
      </p:sp>
      <p:sp>
        <p:nvSpPr>
          <p:cNvPr id="16" name="Brief, concept record, F-01/J-01 specifications and relevant drawings."/>
          <p:cNvSpPr/>
          <p:nvPr/>
        </p:nvSpPr>
        <p:spPr>
          <a:xfrm>
            <a:off x="685800" y="4432300"/>
            <a:ext cx="500380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Brief, concept record, F-01/J-01 specifications and relevant drawings. Preserve the prior revision.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73800" y="3759200"/>
            <a:ext cx="5461000" cy="21336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8" name="Next action"/>
          <p:cNvSpPr/>
          <p:nvPr/>
        </p:nvSpPr>
        <p:spPr>
          <a:xfrm>
            <a:off x="6502400" y="3962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</a:t>
            </a:r>
            <a:endParaRPr lang="en-US" sz="1800" dirty="0"/>
          </a:p>
        </p:txBody>
      </p:sp>
      <p:sp>
        <p:nvSpPr>
          <p:cNvPr id="19" name="Resolve source information and professional reviews before developing "/>
          <p:cNvSpPr/>
          <p:nvPr/>
        </p:nvSpPr>
        <p:spPr>
          <a:xfrm>
            <a:off x="6502400" y="4432300"/>
            <a:ext cx="500380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 source information and professional reviews before developing products or ordering. The sample does not authorize either.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WORKING WITH THE TEMPLATE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WORKING WITH THE TEMPLATE</a:t>
            </a:r>
            <a:endParaRPr lang="en-US" sz="1100" dirty="0"/>
          </a:p>
        </p:txBody>
      </p:sp>
      <p:sp>
        <p:nvSpPr>
          <p:cNvPr id="4" name="Make this deck your own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this deck your own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Illustrative teaching example. Pending review. No purchasing or constr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teaching example. Pending review. No purchasing or construction approval.</a:t>
            </a:r>
            <a:endParaRPr lang="en-US" sz="1000" dirty="0"/>
          </a:p>
        </p:txBody>
      </p:sp>
      <p:sp>
        <p:nvSpPr>
          <p:cNvPr id="7" name="08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20193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Edit the native objects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native objects</a:t>
            </a:r>
            <a:endParaRPr lang="en-US" sz="1800" dirty="0"/>
          </a:p>
        </p:txBody>
      </p:sp>
      <p:sp>
        <p:nvSpPr>
          <p:cNvPr id="10" name="Text, palette swatches, diagram shapes and placeholders are separate o"/>
          <p:cNvSpPr/>
          <p:nvPr/>
        </p:nvSpPr>
        <p:spPr>
          <a:xfrm>
            <a:off x="685800" y="2171700"/>
            <a:ext cx="5003800" cy="1231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Text, palette swatches, diagram shapes and placeholders are separate objects. Replace picture objects with your own licensed visuals.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20193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tain the audit trail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the audit trail</a:t>
            </a:r>
            <a:endParaRPr lang="en-US" sz="1800" dirty="0"/>
          </a:p>
        </p:txBody>
      </p:sp>
      <p:sp>
        <p:nvSpPr>
          <p:cNvPr id="13" name="Keep sources, item references, units, revision and unresolved informat"/>
          <p:cNvSpPr/>
          <p:nvPr/>
        </p:nvSpPr>
        <p:spPr>
          <a:xfrm>
            <a:off x="6502400" y="2171700"/>
            <a:ext cx="5003800" cy="1231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sources, item references, units, revision and unresolved information together. Store client information in your own project system.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860800"/>
            <a:ext cx="11277600" cy="20701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Continue the workflow"/>
          <p:cNvSpPr/>
          <p:nvPr/>
        </p:nvSpPr>
        <p:spPr>
          <a:xfrm>
            <a:off x="685800" y="4064000"/>
            <a:ext cx="1082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 the workflow</a:t>
            </a:r>
            <a:endParaRPr lang="en-US" sz="1800" dirty="0"/>
          </a:p>
        </p:txBody>
      </p:sp>
      <p:sp>
        <p:nvSpPr>
          <p:cNvPr id="16" name="Use the DOCX storyboard to plan the narrative; the XLSX spec, FF&amp;amp;E and"/>
          <p:cNvSpPr/>
          <p:nvPr/>
        </p:nvSpPr>
        <p:spPr>
          <a:xfrm>
            <a:off x="685800" y="4533900"/>
            <a:ext cx="10820400" cy="1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DOCX storyboard to plan the narrative; the XLSX spec, FF&amp;E and finish templates to record selections; and the handoff guide to prepare the next issue.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openlintel.com/templates/ | openlintel.com/resources/interior-design-handoff-package/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OpenLintel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Window Room - illustrative presentation</dc:title>
  <dc:subject>Editable residential design review; illustrative, pending professional review</dc:subject>
  <dc:creator>OpenLintel</dc:creator>
  <cp:lastModifiedBy>OpenLintel</cp:lastModifiedBy>
  <cp:revision>1</cp:revision>
  <dcterms:created xsi:type="dcterms:W3CDTF">2026-09-27T00:00:00.000Z</dcterms:created>
  <dcterms:modified xsi:type="dcterms:W3CDTF">2026-09-27T00:00:00.000Z</dcterms:modified>
</cp:coreProperties>
</file>