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Authored educational example; no real client approval or verified application output. The shapes and text remain editable. Replace imagery with licensed project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DESIGN REVIEW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DESIGN REVIEW</a:t>
            </a:r>
            <a:endParaRPr lang="en-US" sz="1100" dirty="0"/>
          </a:p>
        </p:txBody>
      </p:sp>
      <p:sp>
        <p:nvSpPr>
          <p:cNvPr id="4" name="[Project name]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[Project name]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1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969000" y="1460500"/>
            <a:ext cx="5765800" cy="3835400"/>
          </a:xfrm>
          <a:prstGeom prst="rect">
            <a:avLst/>
          </a:prstGeom>
          <a:solidFill>
            <a:srgbClr val="E4DFD4"/>
          </a:solidFill>
          <a:ln w="12700">
            <a:solidFill>
              <a:srgbClr val="69695F"/>
            </a:solidFill>
            <a:prstDash val="solid"/>
          </a:ln>
        </p:spPr>
      </p:sp>
      <p:sp>
        <p:nvSpPr>
          <p:cNvPr id="9" name="[Insert your licensed room concept image]  Replace this shape with an "/>
          <p:cNvSpPr/>
          <p:nvPr/>
        </p:nvSpPr>
        <p:spPr>
          <a:xfrm>
            <a:off x="6248400" y="1778000"/>
            <a:ext cx="52070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your licensed room concept image]</a:t>
            </a:r>
            <a:endParaRPr lang="en-US" sz="1800" dirty="0"/>
          </a:p>
          <a:p>
            <a:pPr indent="0" marL="0">
              <a:lnSpc>
                <a:spcPct val="108000"/>
              </a:lnSpc>
              <a:buNone/>
            </a:pPr>
            <a:endParaRPr lang="en-US" sz="1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this shape with an image. Keep the source and review status alongside it.</a:t>
            </a:r>
            <a:endParaRPr lang="en-US" sz="1800" dirty="0"/>
          </a:p>
        </p:txBody>
      </p:sp>
      <p:sp>
        <p:nvSpPr>
          <p:cNvPr id="10" name="One review. A clear decision."/>
          <p:cNvSpPr/>
          <p:nvPr/>
        </p:nvSpPr>
        <p:spPr>
          <a:xfrm>
            <a:off x="457200" y="1612900"/>
            <a:ext cx="49784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review. A clear decision.</a:t>
            </a:r>
            <a:endParaRPr lang="en-US" sz="2500" dirty="0"/>
          </a:p>
        </p:txBody>
      </p:sp>
      <p:sp>
        <p:nvSpPr>
          <p:cNvPr id="11" name="[Describe today&amp;apos;s review purpose and the decision you need from the cl"/>
          <p:cNvSpPr/>
          <p:nvPr/>
        </p:nvSpPr>
        <p:spPr>
          <a:xfrm>
            <a:off x="457200" y="2463800"/>
            <a:ext cx="4851400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[Describe today's review purpose and the decision you need from the client.]</a:t>
            </a:r>
            <a:endParaRPr lang="en-US" sz="1900" dirty="0"/>
          </a:p>
        </p:txBody>
      </p:sp>
      <p:sp>
        <p:nvSpPr>
          <p:cNvPr id="12" name="[Date / revision / prepared by] [Review scope and information still ne"/>
          <p:cNvSpPr/>
          <p:nvPr/>
        </p:nvSpPr>
        <p:spPr>
          <a:xfrm>
            <a:off x="457200" y="4826000"/>
            <a:ext cx="49530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[Date / revision / prepared by]</a:t>
            </a:r>
            <a:endParaRPr lang="en-US" sz="16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6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[Review scope and information still needed]</a:t>
            </a:r>
            <a:endParaRPr lang="en-US" sz="1600" dirty="0"/>
          </a:p>
        </p:txBody>
      </p:sp>
      <p:sp>
        <p:nvSpPr>
          <p:cNvPr id="13" name="[Image credit / status / source]"/>
          <p:cNvSpPr/>
          <p:nvPr/>
        </p:nvSpPr>
        <p:spPr>
          <a:xfrm>
            <a:off x="5969000" y="5524500"/>
            <a:ext cx="5765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[Image credit / status / source]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INPUTS &amp;amp; BOUNDARIES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INPUTS &amp; BOUNDARIES</a:t>
            </a:r>
            <a:endParaRPr lang="en-US" sz="1100" dirty="0"/>
          </a:p>
        </p:txBody>
      </p:sp>
      <p:sp>
        <p:nvSpPr>
          <p:cNvPr id="4" name="Keep the brief in view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brief in view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2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98600"/>
            <a:ext cx="5461000" cy="17780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9" name="Priorities"/>
          <p:cNvSpPr/>
          <p:nvPr/>
        </p:nvSpPr>
        <p:spPr>
          <a:xfrm>
            <a:off x="6858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</a:t>
            </a:r>
            <a:endParaRPr lang="en-US" sz="1800" dirty="0"/>
          </a:p>
        </p:txBody>
      </p:sp>
      <p:sp>
        <p:nvSpPr>
          <p:cNvPr id="10" name="[List the agreed needs and the questions that remain.]"/>
          <p:cNvSpPr/>
          <p:nvPr/>
        </p:nvSpPr>
        <p:spPr>
          <a:xfrm>
            <a:off x="685800" y="2171700"/>
            <a:ext cx="5003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the agreed needs and the questions that remain.]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73800" y="1498600"/>
            <a:ext cx="5461000" cy="17780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2" name="Retained conditions"/>
          <p:cNvSpPr/>
          <p:nvPr/>
        </p:nvSpPr>
        <p:spPr>
          <a:xfrm>
            <a:off x="65024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Retained conditions</a:t>
            </a:r>
            <a:endParaRPr lang="en-US" sz="1800" dirty="0"/>
          </a:p>
        </p:txBody>
      </p:sp>
      <p:sp>
        <p:nvSpPr>
          <p:cNvPr id="13" name="[List what must stay and the source of each constraint.]"/>
          <p:cNvSpPr/>
          <p:nvPr/>
        </p:nvSpPr>
        <p:spPr>
          <a:xfrm>
            <a:off x="6502400" y="2171700"/>
            <a:ext cx="50038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what must stay and the source of each constraint.]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3632200"/>
            <a:ext cx="5461000" cy="22098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5" name="Source information"/>
          <p:cNvSpPr/>
          <p:nvPr/>
        </p:nvSpPr>
        <p:spPr>
          <a:xfrm>
            <a:off x="685800" y="3835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information</a:t>
            </a:r>
            <a:endParaRPr lang="en-US" sz="1800" dirty="0"/>
          </a:p>
        </p:txBody>
      </p:sp>
      <p:sp>
        <p:nvSpPr>
          <p:cNvPr id="16" name="[Record survey/drawing references, units, date and status.]"/>
          <p:cNvSpPr/>
          <p:nvPr/>
        </p:nvSpPr>
        <p:spPr>
          <a:xfrm>
            <a:off x="685800" y="4305300"/>
            <a:ext cx="50038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[Record survey/drawing references, units, date and status.]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73800" y="3632200"/>
            <a:ext cx="5461000" cy="22098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8" name="Outside this review"/>
          <p:cNvSpPr/>
          <p:nvPr/>
        </p:nvSpPr>
        <p:spPr>
          <a:xfrm>
            <a:off x="6502400" y="3835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 this review</a:t>
            </a:r>
            <a:endParaRPr lang="en-US" sz="1800" dirty="0"/>
          </a:p>
        </p:txBody>
      </p:sp>
      <p:sp>
        <p:nvSpPr>
          <p:cNvPr id="19" name="[Name the decisions this review does not establish.]"/>
          <p:cNvSpPr/>
          <p:nvPr/>
        </p:nvSpPr>
        <p:spPr>
          <a:xfrm>
            <a:off x="6502400" y="4305300"/>
            <a:ext cx="500380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[Name the decisions this review does not establish.]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MATERIAL DIRECTION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MATERIAL DIRECTION</a:t>
            </a:r>
            <a:endParaRPr lang="en-US" sz="1100" dirty="0"/>
          </a:p>
        </p:txBody>
      </p:sp>
      <p:sp>
        <p:nvSpPr>
          <p:cNvPr id="4" name="[Direction A / mood board]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[Direction A / mood board]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3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73200"/>
            <a:ext cx="5588000" cy="3733800"/>
          </a:xfrm>
          <a:prstGeom prst="rect">
            <a:avLst/>
          </a:prstGeom>
          <a:solidFill>
            <a:srgbClr val="E4DFD4"/>
          </a:solidFill>
          <a:ln w="12700">
            <a:solidFill>
              <a:srgbClr val="69695F"/>
            </a:solidFill>
            <a:prstDash val="solid"/>
          </a:ln>
        </p:spPr>
      </p:sp>
      <p:sp>
        <p:nvSpPr>
          <p:cNvPr id="9" name="[Insert your licensed concept image]  Replace this shape with an image"/>
          <p:cNvSpPr/>
          <p:nvPr/>
        </p:nvSpPr>
        <p:spPr>
          <a:xfrm>
            <a:off x="736600" y="1790700"/>
            <a:ext cx="5029200" cy="309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your licensed concept image]</a:t>
            </a:r>
            <a:endParaRPr lang="en-US" sz="1800" dirty="0"/>
          </a:p>
          <a:p>
            <a:pPr indent="0" marL="0">
              <a:lnSpc>
                <a:spcPct val="108000"/>
              </a:lnSpc>
              <a:buNone/>
            </a:pPr>
            <a:endParaRPr lang="en-US" sz="1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this shape with an image. Keep the source and review status alongside it.</a:t>
            </a:r>
            <a:endParaRPr lang="en-US" sz="1800" dirty="0"/>
          </a:p>
        </p:txBody>
      </p:sp>
      <p:sp>
        <p:nvSpPr>
          <p:cNvPr id="10" name="[Explain how this direction answers the brief. State what is retained "/>
          <p:cNvSpPr/>
          <p:nvPr/>
        </p:nvSpPr>
        <p:spPr>
          <a:xfrm>
            <a:off x="457200" y="5384800"/>
            <a:ext cx="5588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[Explain how this direction answers the brief. State what is retained and what changes.]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770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2" name="[Swatch 1]"/>
          <p:cNvSpPr/>
          <p:nvPr/>
        </p:nvSpPr>
        <p:spPr>
          <a:xfrm>
            <a:off x="6477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1]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8105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4" name="[Swatch 2]"/>
          <p:cNvSpPr/>
          <p:nvPr/>
        </p:nvSpPr>
        <p:spPr>
          <a:xfrm>
            <a:off x="7810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2]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1440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6" name="[Swatch 3]"/>
          <p:cNvSpPr/>
          <p:nvPr/>
        </p:nvSpPr>
        <p:spPr>
          <a:xfrm>
            <a:off x="9144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3]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4775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8" name="[Swatch 4]"/>
          <p:cNvSpPr/>
          <p:nvPr/>
        </p:nvSpPr>
        <p:spPr>
          <a:xfrm>
            <a:off x="10477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4]</a:t>
            </a:r>
            <a:endParaRPr lang="en-US" sz="1200" dirty="0"/>
          </a:p>
        </p:txBody>
      </p:sp>
      <p:sp>
        <p:nvSpPr>
          <p:cNvPr id="19" name="The design argument"/>
          <p:cNvSpPr/>
          <p:nvPr/>
        </p:nvSpPr>
        <p:spPr>
          <a:xfrm>
            <a:off x="6477000" y="3009900"/>
            <a:ext cx="5130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design argument</a:t>
            </a:r>
            <a:endParaRPr lang="en-US" sz="1900" dirty="0"/>
          </a:p>
        </p:txBody>
      </p:sp>
      <p:sp>
        <p:nvSpPr>
          <p:cNvPr id="20" name="[Explain color, texture and contrast. Use source-backed product inform"/>
          <p:cNvSpPr/>
          <p:nvPr/>
        </p:nvSpPr>
        <p:spPr>
          <a:xfrm>
            <a:off x="6477000" y="3530600"/>
            <a:ext cx="51308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[Explain color, texture and contrast. Use source-backed product information separately.]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477000" y="4889500"/>
            <a:ext cx="5257800" cy="12319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22" name="[Record image rights, swatch sources and unresolved selections. A dire"/>
          <p:cNvSpPr/>
          <p:nvPr/>
        </p:nvSpPr>
        <p:spPr>
          <a:xfrm>
            <a:off x="6680200" y="5067300"/>
            <a:ext cx="48514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[Record image rights, swatch sources and unresolved selections. A direction is not an order.]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MATERIAL DIRECTION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MATERIAL DIRECTION</a:t>
            </a:r>
            <a:endParaRPr lang="en-US" sz="1100" dirty="0"/>
          </a:p>
        </p:txBody>
      </p:sp>
      <p:sp>
        <p:nvSpPr>
          <p:cNvPr id="4" name="[Direction B / comparison]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[Direction B / comparison]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4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73200"/>
            <a:ext cx="5588000" cy="3733800"/>
          </a:xfrm>
          <a:prstGeom prst="rect">
            <a:avLst/>
          </a:prstGeom>
          <a:solidFill>
            <a:srgbClr val="E4DFD4"/>
          </a:solidFill>
          <a:ln w="12700">
            <a:solidFill>
              <a:srgbClr val="69695F"/>
            </a:solidFill>
            <a:prstDash val="solid"/>
          </a:ln>
        </p:spPr>
      </p:sp>
      <p:sp>
        <p:nvSpPr>
          <p:cNvPr id="9" name="[Insert your licensed concept image]  Replace this shape with an image"/>
          <p:cNvSpPr/>
          <p:nvPr/>
        </p:nvSpPr>
        <p:spPr>
          <a:xfrm>
            <a:off x="736600" y="1790700"/>
            <a:ext cx="5029200" cy="309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[Insert your licensed concept image]</a:t>
            </a:r>
            <a:endParaRPr lang="en-US" sz="1800" dirty="0"/>
          </a:p>
          <a:p>
            <a:pPr indent="0" marL="0">
              <a:lnSpc>
                <a:spcPct val="108000"/>
              </a:lnSpc>
              <a:buNone/>
            </a:pPr>
            <a:endParaRPr lang="en-US" sz="1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this shape with an image. Keep the source and review status alongside it.</a:t>
            </a:r>
            <a:endParaRPr lang="en-US" sz="1800" dirty="0"/>
          </a:p>
        </p:txBody>
      </p:sp>
      <p:sp>
        <p:nvSpPr>
          <p:cNvPr id="10" name="[Explain how this direction answers the brief. State what is retained "/>
          <p:cNvSpPr/>
          <p:nvPr/>
        </p:nvSpPr>
        <p:spPr>
          <a:xfrm>
            <a:off x="457200" y="5384800"/>
            <a:ext cx="5588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[Explain how this direction answers the brief. State what is retained and what changes.]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770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2" name="[Swatch 1]"/>
          <p:cNvSpPr/>
          <p:nvPr/>
        </p:nvSpPr>
        <p:spPr>
          <a:xfrm>
            <a:off x="6477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1]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8105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4" name="[Swatch 2]"/>
          <p:cNvSpPr/>
          <p:nvPr/>
        </p:nvSpPr>
        <p:spPr>
          <a:xfrm>
            <a:off x="7810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2]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1440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6" name="[Swatch 3]"/>
          <p:cNvSpPr/>
          <p:nvPr/>
        </p:nvSpPr>
        <p:spPr>
          <a:xfrm>
            <a:off x="91440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3]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477500" y="1473200"/>
            <a:ext cx="1168400" cy="7366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18" name="[Swatch 4]"/>
          <p:cNvSpPr/>
          <p:nvPr/>
        </p:nvSpPr>
        <p:spPr>
          <a:xfrm>
            <a:off x="10477500" y="2362200"/>
            <a:ext cx="1244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[Swatch 4]</a:t>
            </a:r>
            <a:endParaRPr lang="en-US" sz="1200" dirty="0"/>
          </a:p>
        </p:txBody>
      </p:sp>
      <p:sp>
        <p:nvSpPr>
          <p:cNvPr id="19" name="The design argument"/>
          <p:cNvSpPr/>
          <p:nvPr/>
        </p:nvSpPr>
        <p:spPr>
          <a:xfrm>
            <a:off x="6477000" y="3009900"/>
            <a:ext cx="51308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design argument</a:t>
            </a:r>
            <a:endParaRPr lang="en-US" sz="1900" dirty="0"/>
          </a:p>
        </p:txBody>
      </p:sp>
      <p:sp>
        <p:nvSpPr>
          <p:cNvPr id="20" name="[Explain color, texture and contrast. Use source-backed product inform"/>
          <p:cNvSpPr/>
          <p:nvPr/>
        </p:nvSpPr>
        <p:spPr>
          <a:xfrm>
            <a:off x="6477000" y="3530600"/>
            <a:ext cx="51308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[Explain color, texture and contrast. Use source-backed product information separately.]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477000" y="4889500"/>
            <a:ext cx="5257800" cy="12319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22" name="[Record image rights, swatch sources and unresolved selections. A dire"/>
          <p:cNvSpPr/>
          <p:nvPr/>
        </p:nvSpPr>
        <p:spPr>
          <a:xfrm>
            <a:off x="6680200" y="5067300"/>
            <a:ext cx="48514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[Record image rights, swatch sources and unresolved selections. A direction is not an order.]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EDITABLE REFERENCE DIAGRAM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EDITABLE REFERENCE DIAGRAM</a:t>
            </a:r>
            <a:endParaRPr lang="en-US" sz="1100" dirty="0"/>
          </a:p>
        </p:txBody>
      </p:sp>
      <p:sp>
        <p:nvSpPr>
          <p:cNvPr id="4" name="Connect the layout to the records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the layout to the records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5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60400" y="1549400"/>
            <a:ext cx="5181600" cy="4013200"/>
          </a:xfrm>
          <a:prstGeom prst="rect">
            <a:avLst/>
          </a:prstGeom>
          <a:solidFill>
            <a:srgbClr val="F5F1E9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7600" y="3860800"/>
            <a:ext cx="2222500" cy="876300"/>
          </a:xfrm>
          <a:prstGeom prst="rect">
            <a:avLst/>
          </a:prstGeom>
          <a:solidFill>
            <a:srgbClr val="D8C7B0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203700" y="2425700"/>
            <a:ext cx="825500" cy="825500"/>
          </a:xfrm>
          <a:prstGeom prst="rect">
            <a:avLst/>
          </a:prstGeom>
          <a:solidFill>
            <a:srgbClr val="C0B7A8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4700" y="1854200"/>
            <a:ext cx="342900" cy="1625600"/>
          </a:xfrm>
          <a:prstGeom prst="rect">
            <a:avLst/>
          </a:prstGeom>
          <a:solidFill>
            <a:srgbClr val="BBA27E"/>
          </a:solidFill>
          <a:ln w="12700">
            <a:solidFill>
              <a:srgbClr val="252722"/>
            </a:solidFill>
            <a:prstDash val="solid"/>
          </a:ln>
        </p:spPr>
      </p:sp>
      <p:sp>
        <p:nvSpPr>
          <p:cNvPr id="12" name="[Item ID]"/>
          <p:cNvSpPr/>
          <p:nvPr/>
        </p:nvSpPr>
        <p:spPr>
          <a:xfrm>
            <a:off x="1308100" y="4114800"/>
            <a:ext cx="1803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[Item ID]</a:t>
            </a:r>
            <a:endParaRPr lang="en-US" sz="1700" dirty="0"/>
          </a:p>
        </p:txBody>
      </p:sp>
      <p:sp>
        <p:nvSpPr>
          <p:cNvPr id="13" name="[ID]"/>
          <p:cNvSpPr/>
          <p:nvPr/>
        </p:nvSpPr>
        <p:spPr>
          <a:xfrm>
            <a:off x="4216400" y="2667000"/>
            <a:ext cx="8128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[ID]</a:t>
            </a:r>
            <a:endParaRPr lang="en-US" sz="1400" dirty="0"/>
          </a:p>
        </p:txBody>
      </p:sp>
      <p:sp>
        <p:nvSpPr>
          <p:cNvPr id="14" name="[Storage / reference]"/>
          <p:cNvSpPr/>
          <p:nvPr/>
        </p:nvSpPr>
        <p:spPr>
          <a:xfrm>
            <a:off x="1422400" y="1930400"/>
            <a:ext cx="32639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[Storage / reference]</a:t>
            </a:r>
            <a:endParaRPr lang="en-US" sz="1600" dirty="0"/>
          </a:p>
        </p:txBody>
      </p:sp>
      <p:sp>
        <p:nvSpPr>
          <p:cNvPr id="15" name="Diagram only. Do not scale or use for installation."/>
          <p:cNvSpPr/>
          <p:nvPr/>
        </p:nvSpPr>
        <p:spPr>
          <a:xfrm>
            <a:off x="660400" y="5727700"/>
            <a:ext cx="52832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3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Diagram only. Do not scale or use for installation.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0" y="1562100"/>
            <a:ext cx="5334000" cy="31115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7" name="Cross-check before advancing"/>
          <p:cNvSpPr/>
          <p:nvPr/>
        </p:nvSpPr>
        <p:spPr>
          <a:xfrm>
            <a:off x="6629400" y="1765300"/>
            <a:ext cx="4876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Cross-check before advancing</a:t>
            </a:r>
            <a:endParaRPr lang="en-US" sz="1800" dirty="0"/>
          </a:p>
        </p:txBody>
      </p:sp>
      <p:sp>
        <p:nvSpPr>
          <p:cNvPr id="18" name="[List item IDs, unresolved dimensions and the drawing revisions that m"/>
          <p:cNvSpPr/>
          <p:nvPr/>
        </p:nvSpPr>
        <p:spPr>
          <a:xfrm>
            <a:off x="6629400" y="2235200"/>
            <a:ext cx="4876800" cy="232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[List item IDs, unresolved dimensions and the drawing revisions that must stay coordinated.]</a:t>
            </a:r>
            <a:endParaRPr lang="en-US" sz="1500" dirty="0"/>
          </a:p>
        </p:txBody>
      </p:sp>
      <p:sp>
        <p:nvSpPr>
          <p:cNvPr id="19" name="[Replace diagram shapes or insert a verified plan. Keep the source, un"/>
          <p:cNvSpPr/>
          <p:nvPr/>
        </p:nvSpPr>
        <p:spPr>
          <a:xfrm>
            <a:off x="6604000" y="5016500"/>
            <a:ext cx="49149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[Replace diagram shapes or insert a verified plan. Keep the source, units and revision explicit.]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SELECTION &amp;amp; COORDINATION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SELECTION &amp; COORDINATION</a:t>
            </a:r>
            <a:endParaRPr lang="en-US" sz="1100" dirty="0"/>
          </a:p>
        </p:txBody>
      </p:sp>
      <p:sp>
        <p:nvSpPr>
          <p:cNvPr id="4" name="Make the open questions visible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the open questions visible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6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8" name="Reference / selection"/>
          <p:cNvSpPr/>
          <p:nvPr/>
        </p:nvSpPr>
        <p:spPr>
          <a:xfrm>
            <a:off x="622300" y="1587500"/>
            <a:ext cx="3276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/ selection</a:t>
            </a:r>
            <a:endParaRPr lang="en-US" sz="1600" dirty="0"/>
          </a:p>
        </p:txBody>
      </p:sp>
      <p:sp>
        <p:nvSpPr>
          <p:cNvPr id="9" name="Next information request"/>
          <p:cNvSpPr/>
          <p:nvPr/>
        </p:nvSpPr>
        <p:spPr>
          <a:xfrm>
            <a:off x="4140200" y="1587500"/>
            <a:ext cx="4902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information request</a:t>
            </a:r>
            <a:endParaRPr lang="en-US" sz="1600" dirty="0"/>
          </a:p>
        </p:txBody>
      </p:sp>
      <p:sp>
        <p:nvSpPr>
          <p:cNvPr id="10" name="Status"/>
          <p:cNvSpPr/>
          <p:nvPr/>
        </p:nvSpPr>
        <p:spPr>
          <a:xfrm>
            <a:off x="9271000" y="15875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2082800"/>
            <a:ext cx="11277600" cy="774700"/>
          </a:xfrm>
          <a:prstGeom prst="rect">
            <a:avLst/>
          </a:prstGeom>
          <a:solidFill>
            <a:srgbClr val="E5DFD4"/>
          </a:solidFill>
          <a:ln w="12700">
            <a:solidFill>
              <a:srgbClr val="E5DFD4"/>
            </a:solidFill>
            <a:prstDash val="solid"/>
          </a:ln>
        </p:spPr>
      </p:sp>
      <p:sp>
        <p:nvSpPr>
          <p:cNvPr id="12" name="[Reference / selection]"/>
          <p:cNvSpPr/>
          <p:nvPr/>
        </p:nvSpPr>
        <p:spPr>
          <a:xfrm>
            <a:off x="622300" y="21971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[Reference / selection]</a:t>
            </a:r>
            <a:endParaRPr lang="en-US" sz="1500" dirty="0"/>
          </a:p>
        </p:txBody>
      </p:sp>
      <p:sp>
        <p:nvSpPr>
          <p:cNvPr id="13" name="[Information still needed]"/>
          <p:cNvSpPr/>
          <p:nvPr/>
        </p:nvSpPr>
        <p:spPr>
          <a:xfrm>
            <a:off x="4140200" y="21971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[Information still needed]</a:t>
            </a:r>
            <a:endParaRPr lang="en-US" sz="1500" dirty="0"/>
          </a:p>
        </p:txBody>
      </p:sp>
      <p:sp>
        <p:nvSpPr>
          <p:cNvPr id="14" name="[Status / owner]"/>
          <p:cNvSpPr/>
          <p:nvPr/>
        </p:nvSpPr>
        <p:spPr>
          <a:xfrm>
            <a:off x="9271000" y="21971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[Status / owner]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959100"/>
            <a:ext cx="11277600" cy="774700"/>
          </a:xfrm>
          <a:prstGeom prst="rect">
            <a:avLst/>
          </a:prstGeom>
          <a:solidFill>
            <a:srgbClr val="EEE9DF"/>
          </a:solidFill>
          <a:ln w="12700">
            <a:solidFill>
              <a:srgbClr val="EEE9DF"/>
            </a:solidFill>
            <a:prstDash val="solid"/>
          </a:ln>
        </p:spPr>
      </p:sp>
      <p:sp>
        <p:nvSpPr>
          <p:cNvPr id="16" name="[Reference / selection]"/>
          <p:cNvSpPr/>
          <p:nvPr/>
        </p:nvSpPr>
        <p:spPr>
          <a:xfrm>
            <a:off x="622300" y="30734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[Reference / selection]</a:t>
            </a:r>
            <a:endParaRPr lang="en-US" sz="1500" dirty="0"/>
          </a:p>
        </p:txBody>
      </p:sp>
      <p:sp>
        <p:nvSpPr>
          <p:cNvPr id="17" name="[Information still needed]"/>
          <p:cNvSpPr/>
          <p:nvPr/>
        </p:nvSpPr>
        <p:spPr>
          <a:xfrm>
            <a:off x="4140200" y="30734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[Information still needed]</a:t>
            </a:r>
            <a:endParaRPr lang="en-US" sz="1500" dirty="0"/>
          </a:p>
        </p:txBody>
      </p:sp>
      <p:sp>
        <p:nvSpPr>
          <p:cNvPr id="18" name="[Status / owner]"/>
          <p:cNvSpPr/>
          <p:nvPr/>
        </p:nvSpPr>
        <p:spPr>
          <a:xfrm>
            <a:off x="9271000" y="30734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[Status / owner]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57200" y="3835400"/>
            <a:ext cx="11277600" cy="774700"/>
          </a:xfrm>
          <a:prstGeom prst="rect">
            <a:avLst/>
          </a:prstGeom>
          <a:solidFill>
            <a:srgbClr val="E5DFD4"/>
          </a:solidFill>
          <a:ln w="12700">
            <a:solidFill>
              <a:srgbClr val="E5DFD4"/>
            </a:solidFill>
            <a:prstDash val="solid"/>
          </a:ln>
        </p:spPr>
      </p:sp>
      <p:sp>
        <p:nvSpPr>
          <p:cNvPr id="20" name="[Reference / selection]"/>
          <p:cNvSpPr/>
          <p:nvPr/>
        </p:nvSpPr>
        <p:spPr>
          <a:xfrm>
            <a:off x="622300" y="39497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[Reference / selection]</a:t>
            </a:r>
            <a:endParaRPr lang="en-US" sz="1500" dirty="0"/>
          </a:p>
        </p:txBody>
      </p:sp>
      <p:sp>
        <p:nvSpPr>
          <p:cNvPr id="21" name="[Information still needed]"/>
          <p:cNvSpPr/>
          <p:nvPr/>
        </p:nvSpPr>
        <p:spPr>
          <a:xfrm>
            <a:off x="4140200" y="39497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[Information still needed]</a:t>
            </a:r>
            <a:endParaRPr lang="en-US" sz="1500" dirty="0"/>
          </a:p>
        </p:txBody>
      </p:sp>
      <p:sp>
        <p:nvSpPr>
          <p:cNvPr id="22" name="[Status / owner]"/>
          <p:cNvSpPr/>
          <p:nvPr/>
        </p:nvSpPr>
        <p:spPr>
          <a:xfrm>
            <a:off x="9271000" y="39497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[Status / owner]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57200" y="4711700"/>
            <a:ext cx="11277600" cy="774700"/>
          </a:xfrm>
          <a:prstGeom prst="rect">
            <a:avLst/>
          </a:prstGeom>
          <a:solidFill>
            <a:srgbClr val="EEE9DF"/>
          </a:solidFill>
          <a:ln w="12700">
            <a:solidFill>
              <a:srgbClr val="EEE9DF"/>
            </a:solidFill>
            <a:prstDash val="solid"/>
          </a:ln>
        </p:spPr>
      </p:sp>
      <p:sp>
        <p:nvSpPr>
          <p:cNvPr id="24" name="[Reference / selection]"/>
          <p:cNvSpPr/>
          <p:nvPr/>
        </p:nvSpPr>
        <p:spPr>
          <a:xfrm>
            <a:off x="622300" y="4826000"/>
            <a:ext cx="3276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[Reference / selection]</a:t>
            </a:r>
            <a:endParaRPr lang="en-US" sz="1500" dirty="0"/>
          </a:p>
        </p:txBody>
      </p:sp>
      <p:sp>
        <p:nvSpPr>
          <p:cNvPr id="25" name="[Information still needed]"/>
          <p:cNvSpPr/>
          <p:nvPr/>
        </p:nvSpPr>
        <p:spPr>
          <a:xfrm>
            <a:off x="4140200" y="4826000"/>
            <a:ext cx="4902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[Information still needed]</a:t>
            </a:r>
            <a:endParaRPr lang="en-US" sz="1500" dirty="0"/>
          </a:p>
        </p:txBody>
      </p:sp>
      <p:sp>
        <p:nvSpPr>
          <p:cNvPr id="26" name="[Status / owner]"/>
          <p:cNvSpPr/>
          <p:nvPr/>
        </p:nvSpPr>
        <p:spPr>
          <a:xfrm>
            <a:off x="9271000" y="4826000"/>
            <a:ext cx="228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[Status / owner]</a:t>
            </a:r>
            <a:endParaRPr lang="en-US" sz="1500" dirty="0"/>
          </a:p>
        </p:txBody>
      </p:sp>
      <p:sp>
        <p:nvSpPr>
          <p:cNvPr id="27" name="Keep the same references in the spec sheet, FF&amp;amp;E schedule and finish s"/>
          <p:cNvSpPr/>
          <p:nvPr/>
        </p:nvSpPr>
        <p:spPr>
          <a:xfrm>
            <a:off x="457200" y="5803900"/>
            <a:ext cx="112776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the same references in the spec sheet, FF&amp;E schedule and finish schedule.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FEEDBACK &amp;amp; APPROVAL SCOPE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FEEDBACK &amp; APPROVAL SCOPE</a:t>
            </a:r>
            <a:endParaRPr lang="en-US" sz="1100" dirty="0"/>
          </a:p>
        </p:txBody>
      </p:sp>
      <p:sp>
        <p:nvSpPr>
          <p:cNvPr id="4" name="Record the decision separately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the decision separately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7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98600"/>
            <a:ext cx="5461000" cy="19304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9" name="Decision requested"/>
          <p:cNvSpPr/>
          <p:nvPr/>
        </p:nvSpPr>
        <p:spPr>
          <a:xfrm>
            <a:off x="6858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800" dirty="0"/>
          </a:p>
        </p:txBody>
      </p:sp>
      <p:sp>
        <p:nvSpPr>
          <p:cNvPr id="10" name="[Write the specific decision requested today.]"/>
          <p:cNvSpPr/>
          <p:nvPr/>
        </p:nvSpPr>
        <p:spPr>
          <a:xfrm>
            <a:off x="685800" y="2171700"/>
            <a:ext cx="500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[Write the specific decision requested today.]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73800" y="1498600"/>
            <a:ext cx="5461000" cy="19304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2" name="Response and owner"/>
          <p:cNvSpPr/>
          <p:nvPr/>
        </p:nvSpPr>
        <p:spPr>
          <a:xfrm>
            <a:off x="65024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Response and owner</a:t>
            </a:r>
            <a:endParaRPr lang="en-US" sz="1800" dirty="0"/>
          </a:p>
        </p:txBody>
      </p:sp>
      <p:sp>
        <p:nvSpPr>
          <p:cNvPr id="13" name="[Record the response, decision-maker, date and source.]"/>
          <p:cNvSpPr/>
          <p:nvPr/>
        </p:nvSpPr>
        <p:spPr>
          <a:xfrm>
            <a:off x="6502400" y="2171700"/>
            <a:ext cx="5003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[Record the response, decision-maker, date and source.]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3759200"/>
            <a:ext cx="5461000" cy="21336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5" name="Affected records"/>
          <p:cNvSpPr/>
          <p:nvPr/>
        </p:nvSpPr>
        <p:spPr>
          <a:xfrm>
            <a:off x="685800" y="3962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Affected records</a:t>
            </a:r>
            <a:endParaRPr lang="en-US" sz="1800" dirty="0"/>
          </a:p>
        </p:txBody>
      </p:sp>
      <p:sp>
        <p:nvSpPr>
          <p:cNvPr id="16" name="[Identify every drawing, schedule or brief affected.]"/>
          <p:cNvSpPr/>
          <p:nvPr/>
        </p:nvSpPr>
        <p:spPr>
          <a:xfrm>
            <a:off x="685800" y="4432300"/>
            <a:ext cx="5003800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[Identify every drawing, schedule or brief affected.]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73800" y="3759200"/>
            <a:ext cx="5461000" cy="21336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8" name="Next action"/>
          <p:cNvSpPr/>
          <p:nvPr/>
        </p:nvSpPr>
        <p:spPr>
          <a:xfrm>
            <a:off x="6502400" y="39624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action</a:t>
            </a:r>
            <a:endParaRPr lang="en-US" sz="1800" dirty="0"/>
          </a:p>
        </p:txBody>
      </p:sp>
      <p:sp>
        <p:nvSpPr>
          <p:cNvPr id="19" name="[Assign follow-up work and the next review. Leave unappointed roles ex"/>
          <p:cNvSpPr/>
          <p:nvPr/>
        </p:nvSpPr>
        <p:spPr>
          <a:xfrm>
            <a:off x="6502400" y="4432300"/>
            <a:ext cx="5003800" cy="134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[Assign follow-up work and the next review. Leave unappointed roles explicit.]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1E9"/>
          </a:solidFill>
          <a:ln w="12700">
            <a:solidFill>
              <a:srgbClr val="F5F1E9"/>
            </a:solidFill>
            <a:prstDash val="solid"/>
          </a:ln>
        </p:spPr>
      </p:sp>
      <p:sp>
        <p:nvSpPr>
          <p:cNvPr id="3" name="OPENLINTEL / WORKING WITH THE TEMPLATE"/>
          <p:cNvSpPr/>
          <p:nvPr/>
        </p:nvSpPr>
        <p:spPr>
          <a:xfrm>
            <a:off x="457200" y="292100"/>
            <a:ext cx="1127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914F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 / WORKING WITH THE TEMPLATE</a:t>
            </a:r>
            <a:endParaRPr lang="en-US" sz="1100" dirty="0"/>
          </a:p>
        </p:txBody>
      </p:sp>
      <p:sp>
        <p:nvSpPr>
          <p:cNvPr id="4" name="Make this deck your own"/>
          <p:cNvSpPr/>
          <p:nvPr/>
        </p:nvSpPr>
        <p:spPr>
          <a:xfrm>
            <a:off x="457200" y="685800"/>
            <a:ext cx="112776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29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this deck your own</a:t>
            </a:r>
            <a:endParaRPr lang="en-US" sz="2900" dirty="0"/>
          </a:p>
        </p:txBody>
      </p:sp>
      <p:sp>
        <p:nvSpPr>
          <p:cNvPr id="5" name="Shape 3"/>
          <p:cNvSpPr/>
          <p:nvPr/>
        </p:nvSpPr>
        <p:spPr>
          <a:xfrm>
            <a:off x="457200" y="6324600"/>
            <a:ext cx="11277600" cy="12700"/>
          </a:xfrm>
          <a:prstGeom prst="rect">
            <a:avLst/>
          </a:prstGeom>
          <a:solidFill>
            <a:srgbClr val="D8D1C5"/>
          </a:solidFill>
          <a:ln w="12700">
            <a:solidFill>
              <a:srgbClr val="D8D1C5"/>
            </a:solidFill>
            <a:prstDash val="solid"/>
          </a:ln>
        </p:spPr>
      </p:sp>
      <p:sp>
        <p:nvSpPr>
          <p:cNvPr id="6" name="Editable planning template. Replace placeholders; keep sources, units "/>
          <p:cNvSpPr/>
          <p:nvPr/>
        </p:nvSpPr>
        <p:spPr>
          <a:xfrm>
            <a:off x="457200" y="6477000"/>
            <a:ext cx="1038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Editable planning template. Replace placeholders; keep sources, units and unresolved items visible.</a:t>
            </a:r>
            <a:endParaRPr lang="en-US" sz="1000" dirty="0"/>
          </a:p>
        </p:txBody>
      </p:sp>
      <p:sp>
        <p:nvSpPr>
          <p:cNvPr id="7" name="08"/>
          <p:cNvSpPr/>
          <p:nvPr/>
        </p:nvSpPr>
        <p:spPr>
          <a:xfrm>
            <a:off x="11176000" y="6477000"/>
            <a:ext cx="55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6969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498600"/>
            <a:ext cx="5461000" cy="20193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9" name="Edit the native objects"/>
          <p:cNvSpPr/>
          <p:nvPr/>
        </p:nvSpPr>
        <p:spPr>
          <a:xfrm>
            <a:off x="6858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native objects</a:t>
            </a:r>
            <a:endParaRPr lang="en-US" sz="1800" dirty="0"/>
          </a:p>
        </p:txBody>
      </p:sp>
      <p:sp>
        <p:nvSpPr>
          <p:cNvPr id="10" name="Text, palette swatches, diagram shapes and placeholders are separate o"/>
          <p:cNvSpPr/>
          <p:nvPr/>
        </p:nvSpPr>
        <p:spPr>
          <a:xfrm>
            <a:off x="685800" y="2171700"/>
            <a:ext cx="5003800" cy="1231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Text, palette swatches, diagram shapes and placeholders are separate objects. Replace picture objects with your own licensed visuals.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73800" y="1498600"/>
            <a:ext cx="5461000" cy="20193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2" name="Retain the audit trail"/>
          <p:cNvSpPr/>
          <p:nvPr/>
        </p:nvSpPr>
        <p:spPr>
          <a:xfrm>
            <a:off x="6502400" y="1701800"/>
            <a:ext cx="5003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Retain the audit trail</a:t>
            </a:r>
            <a:endParaRPr lang="en-US" sz="1800" dirty="0"/>
          </a:p>
        </p:txBody>
      </p:sp>
      <p:sp>
        <p:nvSpPr>
          <p:cNvPr id="13" name="Keep sources, item references, units, revision and unresolved informat"/>
          <p:cNvSpPr/>
          <p:nvPr/>
        </p:nvSpPr>
        <p:spPr>
          <a:xfrm>
            <a:off x="6502400" y="2171700"/>
            <a:ext cx="5003800" cy="1231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sources, item references, units, revision and unresolved information together. Store client information in your own project system.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3860800"/>
            <a:ext cx="11277600" cy="2070100"/>
          </a:xfrm>
          <a:prstGeom prst="rect">
            <a:avLst/>
          </a:prstGeom>
          <a:solidFill>
            <a:srgbClr val="ECE7DD"/>
          </a:solidFill>
          <a:ln w="12700">
            <a:solidFill>
              <a:srgbClr val="ECE7DD"/>
            </a:solidFill>
            <a:prstDash val="solid"/>
          </a:ln>
        </p:spPr>
      </p:sp>
      <p:sp>
        <p:nvSpPr>
          <p:cNvPr id="15" name="Continue the workflow"/>
          <p:cNvSpPr/>
          <p:nvPr/>
        </p:nvSpPr>
        <p:spPr>
          <a:xfrm>
            <a:off x="685800" y="4064000"/>
            <a:ext cx="10820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 the workflow</a:t>
            </a:r>
            <a:endParaRPr lang="en-US" sz="1800" dirty="0"/>
          </a:p>
        </p:txBody>
      </p:sp>
      <p:sp>
        <p:nvSpPr>
          <p:cNvPr id="16" name="Use the DOCX storyboard to plan the narrative; the XLSX spec, FF&amp;amp;E and"/>
          <p:cNvSpPr/>
          <p:nvPr/>
        </p:nvSpPr>
        <p:spPr>
          <a:xfrm>
            <a:off x="685800" y="4533900"/>
            <a:ext cx="10820400" cy="1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DOCX storyboard to plan the narrative; the XLSX spec, FF&amp;E and finish templates to record selections; and the handoff guide to prepare the next issue.</a:t>
            </a:r>
            <a:endParaRPr lang="en-US" sz="15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2527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openlintel.com/templates/ | openlintel.com/resources/interior-design-handoff-package/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OpenLintel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Interior design presentation - blank template</dc:title>
  <dc:subject>Editable residential design review; illustrative, pending professional review</dc:subject>
  <dc:creator>OpenLintel</dc:creator>
  <cp:lastModifiedBy>OpenLintel</cp:lastModifiedBy>
  <cp:revision>1</cp:revision>
  <dcterms:created xsi:type="dcterms:W3CDTF">2026-09-27T00:00:00.000Z</dcterms:created>
  <dcterms:modified xsi:type="dcterms:W3CDTF">2026-09-27T00:00:00.000Z</dcterms:modified>
</cp:coreProperties>
</file>